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3" r:id="rId4"/>
    <p:sldId id="261" r:id="rId5"/>
    <p:sldId id="264" r:id="rId6"/>
    <p:sldId id="269" r:id="rId7"/>
    <p:sldId id="272" r:id="rId8"/>
    <p:sldId id="259" r:id="rId9"/>
    <p:sldId id="257" r:id="rId10"/>
    <p:sldId id="265" r:id="rId11"/>
    <p:sldId id="260" r:id="rId12"/>
    <p:sldId id="266" r:id="rId13"/>
    <p:sldId id="267" r:id="rId14"/>
    <p:sldId id="271" r:id="rId15"/>
    <p:sldId id="268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2021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33762-B471-4445-92CF-92D164F2CD9C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195A9-D9C8-45E6-AAB6-1F362537087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195A9-D9C8-45E6-AAB6-1F362537087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0A67A-21FF-4490-8AD5-64F48EF1EBC3}" type="datetimeFigureOut">
              <a:rPr lang="en-US" smtClean="0"/>
              <a:pPr/>
              <a:t>8/28/2015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5B17-73C9-4039-922D-292AAE42EF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eenpowermex.com/" TargetMode="External"/><Relationship Id="rId7" Type="http://schemas.openxmlformats.org/officeDocument/2006/relationships/hyperlink" Target="http://www.amesustentable.com.mx/nuestros-servicios/sistemas-de-ahorradores-de-energ%C3%ADa-el%C3%A9ctrica/" TargetMode="External"/><Relationship Id="rId2" Type="http://schemas.openxmlformats.org/officeDocument/2006/relationships/hyperlink" Target="http://www.reymann.com.mx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mesustentable.com.mx/nuestros-servicios/sistemas-de-ahorradores-de-energ%C3%ADa-el%C3%A9ctrica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www.greenpowermex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eymann.com.mx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istado.mercadolibre.com.mx/hogar-electrodomesticos/ahorradores-de-energia-electrica" TargetMode="External"/><Relationship Id="rId2" Type="http://schemas.openxmlformats.org/officeDocument/2006/relationships/hyperlink" Target="http://www.greenpowermex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yteshop.com.mx/detalles_Ahorrador-De-Electricidad-energia-De-15-000kw-Ahorra-Oferton,84,15,0.htm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2071678"/>
            <a:ext cx="8643998" cy="2143140"/>
          </a:xfrm>
        </p:spPr>
        <p:txBody>
          <a:bodyPr>
            <a:noAutofit/>
          </a:bodyPr>
          <a:lstStyle/>
          <a:p>
            <a:r>
              <a:rPr lang="es-MX" sz="3600" b="1" dirty="0" smtClean="0"/>
              <a:t>Dispositivos Ahorradores de Energía</a:t>
            </a:r>
            <a:r>
              <a:rPr lang="es-MX" sz="3800" dirty="0" smtClean="0"/>
              <a:t/>
            </a:r>
            <a:br>
              <a:rPr lang="es-MX" sz="3800" dirty="0" smtClean="0"/>
            </a:br>
            <a:r>
              <a:rPr lang="es-MX" sz="5400" dirty="0" smtClean="0"/>
              <a:t>El bien particular a costa</a:t>
            </a:r>
            <a:br>
              <a:rPr lang="es-MX" sz="5400" dirty="0" smtClean="0"/>
            </a:br>
            <a:r>
              <a:rPr lang="es-MX" sz="5400" dirty="0" smtClean="0"/>
              <a:t>de la  ignorancia  común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4312"/>
            <a:ext cx="6400800" cy="622920"/>
          </a:xfrm>
        </p:spPr>
        <p:txBody>
          <a:bodyPr/>
          <a:lstStyle/>
          <a:p>
            <a:pPr algn="r"/>
            <a:r>
              <a:rPr lang="es-MX" dirty="0" smtClean="0"/>
              <a:t>Manuel E. Macías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28596" y="857232"/>
            <a:ext cx="7383764" cy="62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MX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Actividad Integradora Final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3600" dirty="0" smtClean="0"/>
              <a:t>Contenido Disciplinar del Curso que se vincula con la </a:t>
            </a:r>
            <a:r>
              <a:rPr lang="es-MX" sz="3600" dirty="0" err="1" smtClean="0"/>
              <a:t>Transversalidad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600200"/>
            <a:ext cx="7488832" cy="4525963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s-MX" b="1" dirty="0" smtClean="0"/>
              <a:t>POTENCIA PROMEDIO Y VALORES EFECTIVOS.</a:t>
            </a:r>
            <a:endParaRPr lang="es-ES" sz="4400" dirty="0" smtClean="0"/>
          </a:p>
          <a:p>
            <a:pPr lvl="1"/>
            <a:r>
              <a:rPr lang="es-MX" dirty="0" smtClean="0"/>
              <a:t>Potencia instantánea.</a:t>
            </a:r>
            <a:endParaRPr lang="es-ES" sz="4000" dirty="0" smtClean="0"/>
          </a:p>
          <a:p>
            <a:pPr lvl="1"/>
            <a:r>
              <a:rPr lang="es-MX" dirty="0" smtClean="0"/>
              <a:t>Potencia promedio.</a:t>
            </a:r>
            <a:endParaRPr lang="es-ES" sz="4000" dirty="0" smtClean="0"/>
          </a:p>
          <a:p>
            <a:pPr lvl="1"/>
            <a:r>
              <a:rPr lang="es-MX" dirty="0" smtClean="0"/>
              <a:t>Valores efectivos de voltaje y corriente.</a:t>
            </a:r>
            <a:endParaRPr lang="es-ES" sz="4000" dirty="0" smtClean="0"/>
          </a:p>
          <a:p>
            <a:pPr lvl="1"/>
            <a:r>
              <a:rPr lang="es-MX" dirty="0" smtClean="0"/>
              <a:t>Potencia aparente y factor de potencia.</a:t>
            </a:r>
            <a:endParaRPr lang="es-ES" sz="4000" dirty="0" smtClean="0"/>
          </a:p>
          <a:p>
            <a:pPr lvl="1"/>
            <a:r>
              <a:rPr lang="es-MX" dirty="0" smtClean="0"/>
              <a:t>Potencia compleja.</a:t>
            </a:r>
          </a:p>
          <a:p>
            <a:pPr lvl="1">
              <a:buNone/>
            </a:pPr>
            <a:endParaRPr lang="es-MX" sz="3200" dirty="0" smtClean="0"/>
          </a:p>
          <a:p>
            <a:pPr marL="0" lvl="1" indent="0">
              <a:buNone/>
            </a:pPr>
            <a:r>
              <a:rPr lang="es-MX" sz="3200" dirty="0" smtClean="0"/>
              <a:t>En el tema 4 del programa de la materia se estudia todo lo referente a potencia eléctrica y el consumo de energía en un circuito eléctrico. Se analizan los conceptos de potencia real consumida, potencia reactiva y potencia aparente, así como el concepto de Factor de Potencia como una medida del uso eficiente en el consumo de la energía eléctrica.</a:t>
            </a:r>
            <a:endParaRPr lang="es-ES" sz="32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Competencias de la </a:t>
            </a:r>
            <a:r>
              <a:rPr lang="es-MX" dirty="0" err="1" smtClean="0"/>
              <a:t>Transversalidad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600200"/>
            <a:ext cx="7488832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sz="1800" b="1" dirty="0" smtClean="0"/>
              <a:t>Perspectiva Ética</a:t>
            </a:r>
            <a:endParaRPr lang="es-MX" sz="1800" dirty="0" smtClean="0"/>
          </a:p>
          <a:p>
            <a:pPr marL="0" indent="0">
              <a:buNone/>
            </a:pPr>
            <a:r>
              <a:rPr lang="es-MX" sz="1800" b="1" dirty="0" smtClean="0"/>
              <a:t>CG</a:t>
            </a:r>
            <a:r>
              <a:rPr lang="es-MX" sz="1800" dirty="0" smtClean="0"/>
              <a:t>. Reflexiona, analiza y evalúa dilemas éticos relacionados  con su persona, su práctica profesional .</a:t>
            </a:r>
          </a:p>
          <a:p>
            <a:pPr marL="0" indent="0">
              <a:buNone/>
            </a:pPr>
            <a:r>
              <a:rPr lang="es-MX" sz="1800" b="1" dirty="0" smtClean="0"/>
              <a:t>CP</a:t>
            </a:r>
            <a:r>
              <a:rPr lang="es-MX" sz="1800" dirty="0" smtClean="0"/>
              <a:t>. Analiza y evalúa las implicaciones éticas de un dilema o situación real, de manera completa; y plantea soluciones éticas y viables.</a:t>
            </a:r>
          </a:p>
          <a:p>
            <a:pPr marL="0" indent="0">
              <a:buNone/>
            </a:pPr>
            <a:endParaRPr lang="es-MX" sz="1800" dirty="0" smtClean="0"/>
          </a:p>
          <a:p>
            <a:pPr marL="0" indent="0">
              <a:buNone/>
            </a:pPr>
            <a:r>
              <a:rPr lang="es-MX" sz="1800" b="1" dirty="0" smtClean="0"/>
              <a:t>Perspectiva de Ciudadanía</a:t>
            </a:r>
          </a:p>
          <a:p>
            <a:pPr marL="0" indent="0">
              <a:buNone/>
            </a:pPr>
            <a:r>
              <a:rPr lang="es-MX" sz="1800" b="1" dirty="0" smtClean="0"/>
              <a:t>CG</a:t>
            </a:r>
            <a:r>
              <a:rPr lang="es-MX" sz="1800" dirty="0" smtClean="0"/>
              <a:t>. Actúa con solidaridad y responsabilidad ciudadana para mejorar la calidad de vida de su comunidad</a:t>
            </a:r>
          </a:p>
          <a:p>
            <a:pPr marL="0" indent="0">
              <a:buNone/>
            </a:pPr>
            <a:r>
              <a:rPr lang="es-MX" sz="1800" b="1" dirty="0" smtClean="0"/>
              <a:t>CP</a:t>
            </a:r>
            <a:r>
              <a:rPr lang="es-MX" sz="1800" dirty="0" smtClean="0"/>
              <a:t>. Analiza el dilema desde una perspectiva social y la búsqueda del bien común y/o la justicia.</a:t>
            </a:r>
          </a:p>
          <a:p>
            <a:pPr marL="0" indent="0">
              <a:buNone/>
            </a:pPr>
            <a:endParaRPr lang="es-MX" sz="1800" dirty="0" smtClean="0"/>
          </a:p>
          <a:p>
            <a:pPr marL="0" indent="0">
              <a:buNone/>
            </a:pPr>
            <a:r>
              <a:rPr lang="es-MX" sz="1800" b="1" dirty="0" smtClean="0"/>
              <a:t>Perspectiva de Desarrollo Sostenible</a:t>
            </a:r>
          </a:p>
          <a:p>
            <a:pPr marL="0" indent="0">
              <a:buNone/>
            </a:pPr>
            <a:r>
              <a:rPr lang="es-MX" sz="1800" b="1" dirty="0" smtClean="0"/>
              <a:t>CG</a:t>
            </a:r>
            <a:r>
              <a:rPr lang="es-MX" sz="1800" dirty="0" smtClean="0"/>
              <a:t>. Reflexiona sobre la generación de riqueza en contraste con su responsabilidad con la sociedad como una forma de mejorar la calidad de vida de la comunidad</a:t>
            </a:r>
          </a:p>
          <a:p>
            <a:pPr marL="0" indent="0">
              <a:buNone/>
            </a:pPr>
            <a:r>
              <a:rPr lang="es-MX" sz="1800" b="1" dirty="0" smtClean="0"/>
              <a:t>DA</a:t>
            </a:r>
            <a:r>
              <a:rPr lang="es-MX" sz="1800" dirty="0" smtClean="0"/>
              <a:t>. Uso eficiente de la energía, Análisis de patrones actuales de consumo</a:t>
            </a:r>
          </a:p>
          <a:p>
            <a:pPr marL="0" indent="0">
              <a:buNone/>
            </a:pPr>
            <a:r>
              <a:rPr lang="es-MX" sz="1800" b="1" dirty="0" smtClean="0"/>
              <a:t>DS</a:t>
            </a:r>
            <a:r>
              <a:rPr lang="es-MX" sz="1800" dirty="0" smtClean="0"/>
              <a:t>. Bienestar social, Educación – Sociedad informada</a:t>
            </a:r>
          </a:p>
          <a:p>
            <a:pPr marL="0" indent="0">
              <a:buNone/>
            </a:pPr>
            <a:r>
              <a:rPr lang="es-MX" sz="1800" b="1" dirty="0" smtClean="0"/>
              <a:t>DE</a:t>
            </a:r>
            <a:r>
              <a:rPr lang="es-MX" sz="1800" dirty="0" smtClean="0"/>
              <a:t>. Generación de riqueza con responsabilidad social – Compromiso empresarial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r>
              <a:rPr lang="es-MX" sz="4000" dirty="0" smtClean="0"/>
              <a:t>Actividades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214422"/>
            <a:ext cx="8215370" cy="5143536"/>
          </a:xfrm>
        </p:spPr>
        <p:txBody>
          <a:bodyPr>
            <a:noAutofit/>
          </a:bodyPr>
          <a:lstStyle/>
          <a:p>
            <a:pPr marL="180975" indent="-180975">
              <a:lnSpc>
                <a:spcPct val="110000"/>
              </a:lnSpc>
              <a:spcBef>
                <a:spcPts val="600"/>
              </a:spcBef>
            </a:pPr>
            <a:r>
              <a:rPr lang="es-MX" sz="1800" dirty="0" smtClean="0"/>
              <a:t>1. Investigación de mercado de los dispositivos ahorradores de energía que se ofrecen y los diferentes medios a través de los cuales se comercializan.</a:t>
            </a:r>
            <a:endParaRPr lang="es-ES" sz="1800" dirty="0" smtClean="0"/>
          </a:p>
          <a:p>
            <a:pPr marL="180975" indent="-180975">
              <a:lnSpc>
                <a:spcPct val="110000"/>
              </a:lnSpc>
              <a:spcBef>
                <a:spcPts val="600"/>
              </a:spcBef>
            </a:pPr>
            <a:r>
              <a:rPr lang="es-MX" sz="1800" dirty="0" smtClean="0"/>
              <a:t>2. Análisis de la teoría de potencia y establecer las definiciones de potencia real, reactiva y aparente y su relación con el consumo y uso eficiente de la energía.</a:t>
            </a:r>
            <a:endParaRPr lang="es-ES" sz="1800" dirty="0" smtClean="0"/>
          </a:p>
          <a:p>
            <a:pPr marL="180975" indent="-180975">
              <a:lnSpc>
                <a:spcPct val="110000"/>
              </a:lnSpc>
              <a:spcBef>
                <a:spcPts val="600"/>
              </a:spcBef>
            </a:pPr>
            <a:r>
              <a:rPr lang="es-MX" sz="1800" dirty="0" smtClean="0"/>
              <a:t>3. Estudio del criterio para medir el consumo de energía para los usuarios domésticos en México.</a:t>
            </a:r>
            <a:endParaRPr lang="es-ES" sz="1800" dirty="0" smtClean="0"/>
          </a:p>
          <a:p>
            <a:pPr marL="180975" indent="-180975">
              <a:lnSpc>
                <a:spcPct val="110000"/>
              </a:lnSpc>
              <a:spcBef>
                <a:spcPts val="600"/>
              </a:spcBef>
            </a:pPr>
            <a:r>
              <a:rPr lang="es-MX" sz="1800" dirty="0" smtClean="0"/>
              <a:t>4. Pruebas de laboratorio para la medición de potencia y del consumo de energía.</a:t>
            </a:r>
            <a:endParaRPr lang="es-ES" sz="1800" dirty="0" smtClean="0"/>
          </a:p>
          <a:p>
            <a:pPr marL="180975" indent="-180975">
              <a:lnSpc>
                <a:spcPct val="110000"/>
              </a:lnSpc>
              <a:spcBef>
                <a:spcPts val="600"/>
              </a:spcBef>
            </a:pPr>
            <a:r>
              <a:rPr lang="es-MX" sz="1800" dirty="0" smtClean="0"/>
              <a:t>5. Comparativo del consumo de energía con y sin el dispositivo ahorrador de energía.</a:t>
            </a:r>
            <a:endParaRPr lang="es-ES" sz="1800" dirty="0" smtClean="0"/>
          </a:p>
          <a:p>
            <a:pPr marL="180975" indent="-180975">
              <a:lnSpc>
                <a:spcPct val="110000"/>
              </a:lnSpc>
              <a:spcBef>
                <a:spcPts val="600"/>
              </a:spcBef>
            </a:pPr>
            <a:r>
              <a:rPr lang="es-MX" sz="1800" dirty="0" smtClean="0"/>
              <a:t>6. Elaboración de reportes técnicos y ensayo de las implicaciones ética, social y de sostenibilidad.</a:t>
            </a:r>
            <a:endParaRPr lang="es-ES" sz="1800" dirty="0" smtClean="0"/>
          </a:p>
          <a:p>
            <a:pPr marL="180975" indent="-180975">
              <a:lnSpc>
                <a:spcPct val="110000"/>
              </a:lnSpc>
              <a:spcBef>
                <a:spcPts val="600"/>
              </a:spcBef>
            </a:pPr>
            <a:r>
              <a:rPr lang="es-MX" sz="1800" dirty="0" smtClean="0"/>
              <a:t>7a. Boletín informativo del fraude comercial, dirigido a centros comerciales, servicios de compra en línea y medios informativos.</a:t>
            </a:r>
            <a:endParaRPr lang="es-ES" sz="1800" dirty="0" smtClean="0"/>
          </a:p>
          <a:p>
            <a:pPr marL="180975" indent="-180975">
              <a:lnSpc>
                <a:spcPct val="110000"/>
              </a:lnSpc>
              <a:spcBef>
                <a:spcPts val="600"/>
              </a:spcBef>
            </a:pPr>
            <a:r>
              <a:rPr lang="es-MX" sz="1800" dirty="0" smtClean="0"/>
              <a:t>7b. Video explicativo del fraude comercial dirigido al público en general para ser distribuido a través de redes sociales.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 smtClean="0"/>
              <a:t>Forma de Trabajo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357298"/>
            <a:ext cx="8215370" cy="4786346"/>
          </a:xfrm>
        </p:spPr>
        <p:txBody>
          <a:bodyPr>
            <a:noAutofit/>
          </a:bodyPr>
          <a:lstStyle/>
          <a:p>
            <a:r>
              <a:rPr lang="es-MX" sz="2400" dirty="0" smtClean="0"/>
              <a:t>Todas las actividades se realizaran en equipo, fuera de la sesión de clase.</a:t>
            </a:r>
          </a:p>
          <a:p>
            <a:r>
              <a:rPr lang="es-MX" sz="2400" dirty="0" smtClean="0"/>
              <a:t>El grupo se dividirá en equipos de trabajo de 2 o 3 personas. </a:t>
            </a:r>
          </a:p>
          <a:p>
            <a:r>
              <a:rPr lang="es-MX" sz="2400" dirty="0" smtClean="0"/>
              <a:t>Todos los entregables son por equipo.</a:t>
            </a:r>
            <a:endParaRPr lang="es-ES" sz="2400" dirty="0" smtClean="0"/>
          </a:p>
          <a:p>
            <a:r>
              <a:rPr lang="es-MX" sz="2400" dirty="0" smtClean="0"/>
              <a:t>En la presentación del boletín informativo o bien del video explicativo deben participar todos los integrantes del equipo.</a:t>
            </a:r>
          </a:p>
          <a:p>
            <a:r>
              <a:rPr lang="es-MX" sz="2400" dirty="0" smtClean="0"/>
              <a:t>El acceso al laboratorio para las pruebas de medición será en un horario único para el grupo.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 smtClean="0"/>
              <a:t>Entregables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357298"/>
            <a:ext cx="8215370" cy="5143536"/>
          </a:xfrm>
        </p:spPr>
        <p:txBody>
          <a:bodyPr>
            <a:noAutofit/>
          </a:bodyPr>
          <a:lstStyle/>
          <a:p>
            <a:r>
              <a:rPr lang="es-MX" sz="2000" dirty="0" smtClean="0"/>
              <a:t>Reporte Técnico de Potencia y Medición de Potencia: Estableciendo claramente los conceptos de potencia real, reactiva y aparente y su correcta medición, </a:t>
            </a:r>
          </a:p>
          <a:p>
            <a:r>
              <a:rPr lang="es-MX" sz="2000" dirty="0" smtClean="0"/>
              <a:t>Reporte Técnico de los dispositivos ahorradores de energía: Rebatiendo con explicaciones técnicas simples la veracidad en el uso de los dispositivos ahorradores de energía.</a:t>
            </a:r>
            <a:endParaRPr lang="es-ES" sz="2000" dirty="0" smtClean="0"/>
          </a:p>
          <a:p>
            <a:r>
              <a:rPr lang="es-MX" sz="2000" dirty="0" smtClean="0"/>
              <a:t>Un breve ensayo donde se haga una reflexión de este tipo de practicas comerciales fraudulentas  y sus implicaciones desde una perspectiva ética, social y de sostenibilidad, y como evitarlas.</a:t>
            </a:r>
            <a:endParaRPr lang="es-ES" sz="2000" dirty="0" smtClean="0"/>
          </a:p>
          <a:p>
            <a:r>
              <a:rPr lang="es-MX" sz="2000" dirty="0" smtClean="0"/>
              <a:t>Adicionalmente se solicitara un boletín informativo o bien un video explicativo del fraude comercial que se está llevando a cabo, para su publicación en redes sociales o medios informativos.</a:t>
            </a:r>
          </a:p>
          <a:p>
            <a:pPr>
              <a:buNone/>
            </a:pPr>
            <a:endParaRPr lang="es-MX" sz="1800" dirty="0" smtClean="0"/>
          </a:p>
          <a:p>
            <a:pPr>
              <a:buNone/>
            </a:pPr>
            <a:r>
              <a:rPr lang="es-MX" sz="1800" dirty="0" smtClean="0"/>
              <a:t>*	Los reportes técnicos y el ensayo se entregan en formato electrónico a través de la base de datos del curso. El boletín y el video se presentaran en una sesión de clase frente al grupo.</a:t>
            </a:r>
            <a:endParaRPr 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 smtClean="0"/>
              <a:t>Evaluación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357298"/>
            <a:ext cx="8215370" cy="514353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MX" sz="2000" dirty="0" smtClean="0"/>
              <a:t>	La actividad representara un 20% de la nota del curso </a:t>
            </a:r>
          </a:p>
          <a:p>
            <a:pPr>
              <a:buNone/>
            </a:pPr>
            <a:r>
              <a:rPr lang="es-MX" sz="2000" dirty="0" smtClean="0"/>
              <a:t>	Equivalente a la ponderación de un examen parcial.</a:t>
            </a:r>
          </a:p>
          <a:p>
            <a:endParaRPr lang="es-MX" sz="2000" dirty="0" smtClean="0"/>
          </a:p>
          <a:p>
            <a:r>
              <a:rPr lang="es-MX" sz="2000" dirty="0" smtClean="0"/>
              <a:t>Reporte Técnico de Medición de Potencia y Factor de Potencia.</a:t>
            </a:r>
            <a:endParaRPr lang="es-ES" sz="2000" dirty="0" smtClean="0"/>
          </a:p>
          <a:p>
            <a:pPr>
              <a:buNone/>
            </a:pPr>
            <a:r>
              <a:rPr lang="es-MX" sz="2000" dirty="0" smtClean="0"/>
              <a:t>	35% de la Nota de la Actividad	</a:t>
            </a:r>
            <a:endParaRPr lang="es-ES" sz="2000" dirty="0" smtClean="0"/>
          </a:p>
          <a:p>
            <a:pPr>
              <a:spcBef>
                <a:spcPts val="1200"/>
              </a:spcBef>
            </a:pPr>
            <a:r>
              <a:rPr lang="es-MX" sz="2000" dirty="0" smtClean="0"/>
              <a:t>Reporte Técnico de la veracidad de los dispositivos ahorradores de energía</a:t>
            </a:r>
            <a:endParaRPr lang="es-ES" sz="2000" dirty="0" smtClean="0"/>
          </a:p>
          <a:p>
            <a:pPr>
              <a:buNone/>
            </a:pPr>
            <a:r>
              <a:rPr lang="es-MX" sz="2000" dirty="0" smtClean="0"/>
              <a:t>	35% de la Nota de la Actividad</a:t>
            </a:r>
            <a:endParaRPr lang="es-ES" sz="2000" dirty="0" smtClean="0"/>
          </a:p>
          <a:p>
            <a:pPr>
              <a:spcBef>
                <a:spcPts val="1200"/>
              </a:spcBef>
            </a:pPr>
            <a:r>
              <a:rPr lang="es-MX" sz="2000" dirty="0" smtClean="0"/>
              <a:t>Ensayo de la problemática ética, social y de sostenibilidad</a:t>
            </a:r>
            <a:endParaRPr lang="es-ES" sz="2000" dirty="0" smtClean="0"/>
          </a:p>
          <a:p>
            <a:pPr>
              <a:buNone/>
            </a:pPr>
            <a:r>
              <a:rPr lang="es-MX" sz="2000" dirty="0" smtClean="0"/>
              <a:t>	20% de la Nota de la Actividad</a:t>
            </a:r>
            <a:endParaRPr lang="es-ES" sz="2000" dirty="0" smtClean="0"/>
          </a:p>
          <a:p>
            <a:pPr>
              <a:spcBef>
                <a:spcPts val="1200"/>
              </a:spcBef>
            </a:pPr>
            <a:r>
              <a:rPr lang="es-MX" sz="2000" dirty="0" smtClean="0"/>
              <a:t>Presentación de la actividad en clase</a:t>
            </a:r>
            <a:endParaRPr lang="es-ES" sz="2000" dirty="0" smtClean="0"/>
          </a:p>
          <a:p>
            <a:pPr>
              <a:buNone/>
            </a:pPr>
            <a:r>
              <a:rPr lang="es-MX" sz="2000" dirty="0" smtClean="0"/>
              <a:t>	10% de la Nota de la Actividad</a:t>
            </a:r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142984"/>
            <a:ext cx="7929618" cy="5143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000" dirty="0" smtClean="0"/>
              <a:t>La elaboración de un boletín informativo o bien un video explicativo del fraude comercial que se está llevando a cabo, para su publicación en redes sociales o medios informativos, es una conclusión muy importante de esta actividad,</a:t>
            </a:r>
          </a:p>
          <a:p>
            <a:pPr marL="0" indent="0" algn="ctr">
              <a:buNone/>
            </a:pPr>
            <a:endParaRPr lang="es-MX" sz="2000" b="1" dirty="0" smtClean="0"/>
          </a:p>
          <a:p>
            <a:pPr marL="0" indent="0" algn="ctr">
              <a:buNone/>
            </a:pPr>
            <a:r>
              <a:rPr lang="es-MX" sz="2000" b="1" dirty="0" smtClean="0"/>
              <a:t>Una de nuestras tareas fundamentales como </a:t>
            </a:r>
          </a:p>
          <a:p>
            <a:pPr marL="0" indent="0" algn="ctr">
              <a:buNone/>
            </a:pPr>
            <a:r>
              <a:rPr lang="es-MX" sz="2000" b="1" dirty="0" smtClean="0"/>
              <a:t>profesionales es informar a la sociedad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s-MX" sz="2000" dirty="0" smtClean="0"/>
              <a:t>Una sociedad mas informada genera una sociedad mas responsable,</a:t>
            </a:r>
          </a:p>
          <a:p>
            <a:pPr marL="0" indent="0">
              <a:buNone/>
            </a:pPr>
            <a:endParaRPr lang="es-MX" sz="2000" dirty="0" smtClean="0"/>
          </a:p>
          <a:p>
            <a:pPr marL="0" indent="0">
              <a:buNone/>
            </a:pPr>
            <a:r>
              <a:rPr lang="es-MX" sz="2000" dirty="0" smtClean="0"/>
              <a:t>Una sociedad mas responsable origina un consumo mas responsable y</a:t>
            </a:r>
          </a:p>
          <a:p>
            <a:pPr marL="0" indent="0">
              <a:buNone/>
            </a:pPr>
            <a:endParaRPr lang="es-MX" sz="2000" dirty="0" smtClean="0"/>
          </a:p>
          <a:p>
            <a:pPr marL="0" indent="0">
              <a:buNone/>
            </a:pPr>
            <a:r>
              <a:rPr lang="es-MX" sz="2000" dirty="0" smtClean="0"/>
              <a:t>Un consumo mas responsable nos lleva a un ahorro en el consumo.</a:t>
            </a:r>
          </a:p>
          <a:p>
            <a:pPr marL="0" indent="0">
              <a:buNone/>
            </a:pPr>
            <a:endParaRPr lang="es-MX" sz="2000" dirty="0" smtClean="0"/>
          </a:p>
          <a:p>
            <a:pPr marL="0" indent="0">
              <a:buNone/>
            </a:pPr>
            <a:endParaRPr lang="es-MX" sz="2000" dirty="0" smtClean="0"/>
          </a:p>
          <a:p>
            <a:pPr marL="0" indent="0">
              <a:buNone/>
            </a:pPr>
            <a:endParaRPr lang="es-MX" sz="2000" dirty="0" smtClean="0"/>
          </a:p>
          <a:p>
            <a:pPr marL="0" indent="0">
              <a:buNone/>
            </a:pPr>
            <a:endParaRPr lang="es-MX" sz="2000" dirty="0" smtClean="0"/>
          </a:p>
          <a:p>
            <a:pPr marL="0" indent="0">
              <a:buNone/>
            </a:pPr>
            <a:endParaRPr lang="es-MX" sz="20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r>
              <a:rPr lang="es-MX" sz="4000" dirty="0" smtClean="0"/>
              <a:t>Cierre de la Actividad</a:t>
            </a:r>
            <a:endParaRPr lang="en-US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Antecedentes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600200"/>
            <a:ext cx="7488832" cy="452596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MX" dirty="0" smtClean="0"/>
              <a:t>Ninguna persona es ajena al costo de la energía y es de hecho junto con vivienda y alimentación una de las principales preocupaciones de los padres y madres de familia.</a:t>
            </a:r>
          </a:p>
          <a:p>
            <a:pPr marL="0" indent="0" algn="just">
              <a:buNone/>
            </a:pPr>
            <a:r>
              <a:rPr lang="es-MX" dirty="0" smtClean="0"/>
              <a:t>Sin embargo es muy poco o nulo el conocimiento que tiene el común de las personas de la manera en que se calcula el costo de la energía eléctrica que consumimos, y es justo de esta ignorancia de la cual se aprovechan seudo profesionistas, </a:t>
            </a:r>
          </a:p>
          <a:p>
            <a:pPr marL="0" indent="0" algn="just">
              <a:buNone/>
            </a:pPr>
            <a:r>
              <a:rPr lang="es-MX" dirty="0" smtClean="0"/>
              <a:t>Empresarios sin escrúpulos, sin el menor reparo de la ética profesional y sin el menor sentido de la responsabilidad social, preocupados únicamente por la generación de riqueza.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Antecedentes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600200"/>
            <a:ext cx="7488832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500" dirty="0" smtClean="0"/>
              <a:t>Mediante revistas, </a:t>
            </a:r>
            <a:r>
              <a:rPr lang="es-ES_tradnl" sz="2500" dirty="0" smtClean="0"/>
              <a:t>en sitios de compra por Internet </a:t>
            </a:r>
            <a:r>
              <a:rPr lang="es-ES_tradnl" sz="2500" dirty="0" smtClean="0"/>
              <a:t>y a </a:t>
            </a:r>
            <a:r>
              <a:rPr lang="es-ES_tradnl" sz="2500" dirty="0" smtClean="0"/>
              <a:t>través de la radio y de la </a:t>
            </a:r>
            <a:r>
              <a:rPr lang="es-ES_tradnl" sz="2500" dirty="0" smtClean="0"/>
              <a:t>televisión,</a:t>
            </a:r>
            <a:r>
              <a:rPr lang="en-US" sz="2500" dirty="0" smtClean="0"/>
              <a:t> </a:t>
            </a:r>
            <a:r>
              <a:rPr lang="es-ES_tradnl" sz="2500" dirty="0" smtClean="0"/>
              <a:t>se ofrece una amplia variedad de aparatos que aseguran ahorrar energía, reducir el gasto en electricidad y contribuir con el medio ambiente.</a:t>
            </a:r>
          </a:p>
          <a:p>
            <a:pPr marL="0" indent="0" algn="just">
              <a:buNone/>
            </a:pPr>
            <a:r>
              <a:rPr lang="es-ES_tradnl" sz="2500" dirty="0" smtClean="0"/>
              <a:t>En el mercado existe una amplia variedad de marcas y modelos de este tipo de dispositivos que prometen ahorrarnos desde un 20% hasta un 40% de la energía que consumimos. </a:t>
            </a:r>
          </a:p>
          <a:p>
            <a:pPr marL="0" indent="0" algn="just">
              <a:buNone/>
            </a:pPr>
            <a:r>
              <a:rPr lang="es-ES_tradnl" sz="2500" dirty="0" smtClean="0"/>
              <a:t>G-</a:t>
            </a:r>
            <a:r>
              <a:rPr lang="es-ES_tradnl" sz="2500" dirty="0" err="1" smtClean="0"/>
              <a:t>Ner</a:t>
            </a:r>
            <a:r>
              <a:rPr lang="es-ES_tradnl" sz="2500" dirty="0" smtClean="0"/>
              <a:t>-G </a:t>
            </a:r>
            <a:r>
              <a:rPr lang="es-ES_tradnl" sz="2500" dirty="0" err="1" smtClean="0"/>
              <a:t>Saver</a:t>
            </a:r>
            <a:r>
              <a:rPr lang="es-ES_tradnl" sz="2500" dirty="0" smtClean="0"/>
              <a:t>, </a:t>
            </a:r>
            <a:r>
              <a:rPr lang="es-ES_tradnl" sz="2500" dirty="0" err="1" smtClean="0"/>
              <a:t>Mister</a:t>
            </a:r>
            <a:r>
              <a:rPr lang="es-ES_tradnl" sz="2500" dirty="0" smtClean="0"/>
              <a:t> </a:t>
            </a:r>
            <a:r>
              <a:rPr lang="es-ES_tradnl" sz="2500" dirty="0" err="1" smtClean="0"/>
              <a:t>Plugins</a:t>
            </a:r>
            <a:r>
              <a:rPr lang="es-ES_tradnl" sz="2500" dirty="0" smtClean="0"/>
              <a:t>, </a:t>
            </a:r>
            <a:r>
              <a:rPr lang="es-ES_tradnl" sz="2500" dirty="0" err="1" smtClean="0"/>
              <a:t>Power-Save</a:t>
            </a:r>
            <a:r>
              <a:rPr lang="es-ES_tradnl" sz="2500" dirty="0" smtClean="0"/>
              <a:t>, </a:t>
            </a:r>
            <a:r>
              <a:rPr lang="es-ES_tradnl" sz="2500" dirty="0" err="1" smtClean="0"/>
              <a:t>Electricity-Saving</a:t>
            </a:r>
            <a:r>
              <a:rPr lang="es-ES_tradnl" sz="2500" dirty="0" smtClean="0"/>
              <a:t> Box, </a:t>
            </a:r>
            <a:r>
              <a:rPr lang="es-ES_tradnl" sz="2500" dirty="0" err="1" smtClean="0"/>
              <a:t>Lightzer</a:t>
            </a:r>
            <a:r>
              <a:rPr lang="es-ES_tradnl" sz="2500" dirty="0" smtClean="0"/>
              <a:t>, </a:t>
            </a:r>
            <a:r>
              <a:rPr lang="es-ES_tradnl" sz="2500" dirty="0" err="1" smtClean="0"/>
              <a:t>Power</a:t>
            </a:r>
            <a:r>
              <a:rPr lang="es-ES_tradnl" sz="2500" dirty="0" smtClean="0"/>
              <a:t> </a:t>
            </a:r>
            <a:r>
              <a:rPr lang="es-ES_tradnl" sz="2500" dirty="0" err="1" smtClean="0"/>
              <a:t>Saver</a:t>
            </a:r>
            <a:r>
              <a:rPr lang="es-ES_tradnl" sz="2500" dirty="0" smtClean="0"/>
              <a:t>, entre otros.</a:t>
            </a:r>
            <a:endParaRPr lang="en-US" sz="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s-MX" dirty="0" smtClean="0"/>
              <a:t>Empresas proveedoras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6376594"/>
            <a:ext cx="4797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/>
              <a:t>Reymann</a:t>
            </a:r>
            <a:r>
              <a:rPr lang="en-US" sz="1600" b="1" dirty="0" smtClean="0"/>
              <a:t> Energy Saver: </a:t>
            </a:r>
            <a:r>
              <a:rPr lang="en-US" sz="1600" dirty="0" smtClean="0">
                <a:hlinkClick r:id="rId2"/>
              </a:rPr>
              <a:t>http://www.reymann.com.mx/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95536" y="6016554"/>
            <a:ext cx="49094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/>
              <a:t>GreenPower</a:t>
            </a:r>
            <a:r>
              <a:rPr lang="en-US" sz="1600" b="1" dirty="0" smtClean="0"/>
              <a:t> México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3"/>
              </a:rPr>
              <a:t>http://www.greenpowermex.com/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1" y="1000108"/>
            <a:ext cx="4629797" cy="3090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0534" y="3839891"/>
            <a:ext cx="5967730" cy="1696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9058" y="1374967"/>
            <a:ext cx="5086191" cy="280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95536" y="5640554"/>
            <a:ext cx="7658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AMES </a:t>
            </a:r>
            <a:r>
              <a:rPr lang="en-US" sz="1600" b="1" dirty="0" err="1" smtClean="0"/>
              <a:t>Sustentable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3"/>
              </a:rPr>
              <a:t>http://</a:t>
            </a:r>
            <a:r>
              <a:rPr lang="es-MX" sz="1600" u="sng" dirty="0" smtClean="0">
                <a:hlinkClick r:id="rId7"/>
              </a:rPr>
              <a:t> </a:t>
            </a:r>
            <a:r>
              <a:rPr lang="es-MX" sz="1600" u="sng" dirty="0" err="1" smtClean="0">
                <a:hlinkClick r:id="rId7"/>
              </a:rPr>
              <a:t>amesustentable</a:t>
            </a:r>
            <a:r>
              <a:rPr lang="es-MX" sz="1600" u="sng" dirty="0" smtClean="0">
                <a:hlinkClick r:id="rId7"/>
              </a:rPr>
              <a:t>/sistemas-de-ahorradores-de-</a:t>
            </a:r>
            <a:r>
              <a:rPr lang="es-MX" sz="1600" u="sng" dirty="0" err="1" smtClean="0">
                <a:hlinkClick r:id="rId7"/>
              </a:rPr>
              <a:t>energia</a:t>
            </a:r>
            <a:r>
              <a:rPr lang="es-MX" sz="1600" u="sng" dirty="0" smtClean="0">
                <a:hlinkClick r:id="rId7"/>
              </a:rPr>
              <a:t>-</a:t>
            </a:r>
            <a:r>
              <a:rPr lang="es-MX" sz="1600" u="sng" dirty="0" err="1" smtClean="0">
                <a:hlinkClick r:id="rId7"/>
              </a:rPr>
              <a:t>elctrica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Certificaciones de los Ahorradores?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4114286" cy="3248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3" cstate="print"/>
          <a:srcRect t="9976" b="45134"/>
          <a:stretch>
            <a:fillRect/>
          </a:stretch>
        </p:blipFill>
        <p:spPr bwMode="auto">
          <a:xfrm>
            <a:off x="2852742" y="2204864"/>
            <a:ext cx="596773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041" y="3645024"/>
            <a:ext cx="3284855" cy="12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4005064"/>
            <a:ext cx="3949616" cy="1480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95536" y="6376594"/>
            <a:ext cx="4797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/>
              <a:t>Reymann</a:t>
            </a:r>
            <a:r>
              <a:rPr lang="en-US" sz="1600" b="1" dirty="0" smtClean="0"/>
              <a:t> Energy Saver: </a:t>
            </a:r>
            <a:r>
              <a:rPr lang="en-US" sz="1600" dirty="0" smtClean="0">
                <a:hlinkClick r:id="rId6"/>
              </a:rPr>
              <a:t>http://www.reymann.com.mx/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395536" y="6016554"/>
            <a:ext cx="49094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/>
              <a:t>GreenPower</a:t>
            </a:r>
            <a:r>
              <a:rPr lang="en-US" sz="1600" b="1" dirty="0" smtClean="0"/>
              <a:t> México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7"/>
              </a:rPr>
              <a:t>http://www.greenpowermex.com/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395536" y="5640554"/>
            <a:ext cx="76584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AMES </a:t>
            </a:r>
            <a:r>
              <a:rPr lang="en-US" sz="1600" b="1" dirty="0" err="1" smtClean="0"/>
              <a:t>Sustentable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7"/>
              </a:rPr>
              <a:t>http://</a:t>
            </a:r>
            <a:r>
              <a:rPr lang="es-MX" sz="1600" u="sng" dirty="0" smtClean="0">
                <a:hlinkClick r:id="rId8"/>
              </a:rPr>
              <a:t> </a:t>
            </a:r>
            <a:r>
              <a:rPr lang="es-MX" sz="1600" u="sng" dirty="0" err="1" smtClean="0">
                <a:hlinkClick r:id="rId8"/>
              </a:rPr>
              <a:t>amesustentable</a:t>
            </a:r>
            <a:r>
              <a:rPr lang="es-MX" sz="1600" u="sng" dirty="0" smtClean="0">
                <a:hlinkClick r:id="rId8"/>
              </a:rPr>
              <a:t>/sistemas-de-ahorradores-de-</a:t>
            </a:r>
            <a:r>
              <a:rPr lang="es-MX" sz="1600" u="sng" dirty="0" err="1" smtClean="0">
                <a:hlinkClick r:id="rId8"/>
              </a:rPr>
              <a:t>energia</a:t>
            </a:r>
            <a:r>
              <a:rPr lang="es-MX" sz="1600" u="sng" dirty="0" smtClean="0">
                <a:hlinkClick r:id="rId8"/>
              </a:rPr>
              <a:t>-</a:t>
            </a:r>
            <a:r>
              <a:rPr lang="es-MX" sz="1600" u="sng" dirty="0" err="1" smtClean="0">
                <a:hlinkClick r:id="rId8"/>
              </a:rPr>
              <a:t>elctrica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s-MX" dirty="0" smtClean="0"/>
              <a:t>Oferta en la red!!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5976484"/>
            <a:ext cx="7627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Mercado </a:t>
            </a:r>
            <a:r>
              <a:rPr lang="en-US" b="1" dirty="0" err="1" smtClean="0"/>
              <a:t>Libre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http://</a:t>
            </a:r>
            <a:r>
              <a:rPr lang="es-ES" u="sng" dirty="0" smtClean="0">
                <a:hlinkClick r:id="rId3"/>
              </a:rPr>
              <a:t>mercadolibre.com.mx/ahorradores-de-</a:t>
            </a:r>
            <a:r>
              <a:rPr lang="es-ES" u="sng" dirty="0" err="1" smtClean="0">
                <a:hlinkClick r:id="rId3"/>
              </a:rPr>
              <a:t>energia</a:t>
            </a:r>
            <a:r>
              <a:rPr lang="es-ES" u="sng" dirty="0" smtClean="0">
                <a:hlinkClick r:id="rId3"/>
              </a:rPr>
              <a:t>-</a:t>
            </a:r>
            <a:r>
              <a:rPr lang="es-ES" u="sng" dirty="0" err="1" smtClean="0">
                <a:hlinkClick r:id="rId3"/>
              </a:rPr>
              <a:t>electrica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rcRect b="7766"/>
          <a:stretch>
            <a:fillRect/>
          </a:stretch>
        </p:blipFill>
        <p:spPr bwMode="auto">
          <a:xfrm>
            <a:off x="1135318" y="928670"/>
            <a:ext cx="6937144" cy="358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395536" y="6345816"/>
            <a:ext cx="6334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BYTE-SHOP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http://</a:t>
            </a:r>
            <a:r>
              <a:rPr lang="es-MX" u="sng" dirty="0" smtClean="0">
                <a:hlinkClick r:id="rId5"/>
              </a:rPr>
              <a:t>Ahorrador De Electricidad-</a:t>
            </a:r>
            <a:r>
              <a:rPr lang="es-MX" u="sng" dirty="0" err="1" smtClean="0">
                <a:hlinkClick r:id="rId5"/>
              </a:rPr>
              <a:t>energia</a:t>
            </a:r>
            <a:r>
              <a:rPr lang="es-MX" u="sng" dirty="0" smtClean="0">
                <a:hlinkClick r:id="rId5"/>
              </a:rPr>
              <a:t> - </a:t>
            </a:r>
            <a:r>
              <a:rPr lang="es-MX" u="sng" dirty="0" err="1" smtClean="0">
                <a:hlinkClick r:id="rId5"/>
              </a:rPr>
              <a:t>Byteshop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071538" y="4643446"/>
            <a:ext cx="70723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Una búsqueda de Ahorradores de Energía </a:t>
            </a:r>
            <a:r>
              <a:rPr kumimoji="0" lang="es-E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Electrica</a:t>
            </a: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Arroja 485 Artículos en el país!!!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Solo en Nuevo León la búsqueda arroja 117 Artículos</a:t>
            </a:r>
            <a:r>
              <a:rPr kumimoji="0" lang="es-E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/>
          <a:lstStyle/>
          <a:p>
            <a:r>
              <a:rPr lang="es-MX" dirty="0" smtClean="0"/>
              <a:t>Comercios establecidos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7339" y="5786454"/>
            <a:ext cx="2986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Oferta</a:t>
            </a:r>
            <a:r>
              <a:rPr lang="en-US" b="1" dirty="0" smtClean="0"/>
              <a:t> de </a:t>
            </a:r>
            <a:r>
              <a:rPr lang="en-US" b="1" dirty="0" err="1" smtClean="0"/>
              <a:t>Temporada</a:t>
            </a:r>
            <a:r>
              <a:rPr lang="en-US" b="1" dirty="0" smtClean="0"/>
              <a:t>!!</a:t>
            </a:r>
          </a:p>
          <a:p>
            <a:r>
              <a:rPr lang="en-US" b="1" dirty="0" err="1" smtClean="0"/>
              <a:t>Centros</a:t>
            </a:r>
            <a:r>
              <a:rPr lang="en-US" b="1" dirty="0" smtClean="0"/>
              <a:t> </a:t>
            </a:r>
            <a:r>
              <a:rPr lang="en-US" b="1" dirty="0" err="1" smtClean="0"/>
              <a:t>comerciales</a:t>
            </a:r>
            <a:r>
              <a:rPr lang="en-US" b="1" dirty="0" smtClean="0"/>
              <a:t> </a:t>
            </a:r>
            <a:r>
              <a:rPr lang="es-ES" b="1" dirty="0" err="1" smtClean="0"/>
              <a:t>Walmart</a:t>
            </a: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205305"/>
            <a:ext cx="7901101" cy="443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de la Actividad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27584" y="1600200"/>
            <a:ext cx="7488832" cy="4525963"/>
          </a:xfrm>
        </p:spPr>
        <p:txBody>
          <a:bodyPr>
            <a:normAutofit/>
          </a:bodyPr>
          <a:lstStyle/>
          <a:p>
            <a:r>
              <a:rPr lang="es-MX" sz="2000" dirty="0" smtClean="0"/>
              <a:t>Comprender la importancia del uso eficiente de la energía eléctrica y analizar el procedimiento para una correcta medición del consumo de la misma.</a:t>
            </a:r>
            <a:endParaRPr lang="es-ES" sz="2000" dirty="0" smtClean="0"/>
          </a:p>
          <a:p>
            <a:pPr>
              <a:buNone/>
            </a:pPr>
            <a:r>
              <a:rPr lang="es-MX" sz="2000" dirty="0" smtClean="0"/>
              <a:t> </a:t>
            </a:r>
            <a:endParaRPr lang="es-ES" sz="2000" dirty="0" smtClean="0"/>
          </a:p>
          <a:p>
            <a:r>
              <a:rPr lang="es-MX" sz="2000" dirty="0" smtClean="0"/>
              <a:t>En base a lo anterior evaluar la veracidad en el funcionamiento de los dispositivos ahorradores de energía eléctrica para el hogar que se ofrecen en tiendas de autoservicio y a través de servicios de compra en línea.</a:t>
            </a:r>
            <a:endParaRPr lang="es-ES" sz="2000" dirty="0" smtClean="0"/>
          </a:p>
          <a:p>
            <a:pPr>
              <a:buNone/>
            </a:pPr>
            <a:r>
              <a:rPr lang="es-MX" sz="2000" dirty="0" smtClean="0"/>
              <a:t> </a:t>
            </a:r>
            <a:endParaRPr lang="es-ES" sz="2000" dirty="0" smtClean="0"/>
          </a:p>
          <a:p>
            <a:r>
              <a:rPr lang="es-MX" sz="2000" dirty="0" smtClean="0"/>
              <a:t>Reflexionar sobre los resultados obtenidos y valorar cual es el impacto en la sociedad desde una perspectiva ética, social y de sostenibilidad.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Datos del Curso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600200"/>
            <a:ext cx="7488832" cy="4525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s-MX" dirty="0" smtClean="0"/>
              <a:t>Nombre: Circuitos Eléctricos II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s-MX" dirty="0" smtClean="0"/>
              <a:t>Clave: TE-2032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s-MX" dirty="0" smtClean="0"/>
              <a:t>Programa: varios programas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s-MX" dirty="0" smtClean="0"/>
              <a:t>Semestre: 4to. y 5to.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s-MX" dirty="0" smtClean="0"/>
              <a:t>Contenido disciplinar: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s-MX" dirty="0" smtClean="0"/>
              <a:t>Potencia Eléctrica y Valores Efectivos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s-MX" dirty="0" smtClean="0"/>
              <a:t>Definiciones y parámetros característicos: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s-MX" dirty="0" smtClean="0"/>
              <a:t>Relaciones de Potencia en un Circuito Eléctrico; Potencia Real, Reactiva, Aparente y Factor de Potencia.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</TotalTime>
  <Words>1115</Words>
  <Application>Microsoft Office PowerPoint</Application>
  <PresentationFormat>On-screen Show (4:3)</PresentationFormat>
  <Paragraphs>115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Dispositivos Ahorradores de Energía El bien particular a costa de la  ignorancia  común</vt:lpstr>
      <vt:lpstr>Antecedentes</vt:lpstr>
      <vt:lpstr>Antecedentes</vt:lpstr>
      <vt:lpstr>Empresas proveedoras </vt:lpstr>
      <vt:lpstr>Certificaciones de los Ahorradores?</vt:lpstr>
      <vt:lpstr>Oferta en la red!!</vt:lpstr>
      <vt:lpstr>Comercios establecidos</vt:lpstr>
      <vt:lpstr>Objetivos de la Actividad</vt:lpstr>
      <vt:lpstr>Datos del Curso</vt:lpstr>
      <vt:lpstr>Contenido Disciplinar del Curso que se vincula con la Transversalidad</vt:lpstr>
      <vt:lpstr>Competencias de la Transversalidad</vt:lpstr>
      <vt:lpstr>Actividades</vt:lpstr>
      <vt:lpstr>Forma de Trabajo</vt:lpstr>
      <vt:lpstr>Entregables</vt:lpstr>
      <vt:lpstr>Evaluación</vt:lpstr>
      <vt:lpstr>Cierre de la Actividad</vt:lpstr>
    </vt:vector>
  </TitlesOfParts>
  <Company>ITESM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xxxxx</dc:title>
  <dc:creator>Tec de Monterrey</dc:creator>
  <cp:lastModifiedBy>Dr. Manuel E. Macias</cp:lastModifiedBy>
  <cp:revision>28</cp:revision>
  <dcterms:created xsi:type="dcterms:W3CDTF">2015-02-08T15:07:57Z</dcterms:created>
  <dcterms:modified xsi:type="dcterms:W3CDTF">2015-08-28T20:29:32Z</dcterms:modified>
</cp:coreProperties>
</file>